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7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710" autoAdjust="0"/>
  </p:normalViewPr>
  <p:slideViewPr>
    <p:cSldViewPr snapToGrid="0">
      <p:cViewPr varScale="1">
        <p:scale>
          <a:sx n="62" d="100"/>
          <a:sy n="62" d="100"/>
        </p:scale>
        <p:origin x="48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8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9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0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2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7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5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AE4FD-81CC-44E9-B349-105E9CE64DE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2902-815A-45B8-A071-D1FEF1E2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790" y="237507"/>
            <a:ext cx="10481953" cy="1615045"/>
          </a:xfrm>
          <a:solidFill>
            <a:schemeClr val="accent1">
              <a:lumMod val="75000"/>
              <a:alpha val="74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Driving Transportation Projects Data Driven Project Evaluation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6578" y="4595752"/>
            <a:ext cx="2917371" cy="189708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Bob Yeager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John Moore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Steve Ross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Eileen Vaughan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8810" y="501046"/>
            <a:ext cx="7505205" cy="6213805"/>
          </a:xfrm>
          <a:prstGeom prst="rect">
            <a:avLst/>
          </a:prstGeom>
          <a:solidFill>
            <a:srgbClr val="0167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6" y="501046"/>
            <a:ext cx="6768935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Asset Management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b="33577"/>
          <a:stretch/>
        </p:blipFill>
        <p:spPr>
          <a:xfrm rot="879840">
            <a:off x="5838598" y="4398590"/>
            <a:ext cx="3376134" cy="1757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3790">
            <a:off x="3131448" y="1954581"/>
            <a:ext cx="3308582" cy="2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790" y="237507"/>
            <a:ext cx="10481953" cy="1615045"/>
          </a:xfrm>
          <a:solidFill>
            <a:schemeClr val="accent1">
              <a:lumMod val="75000"/>
              <a:alpha val="74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Driving Transportation Projects Data Driven Project Evaluation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2763" y="365125"/>
            <a:ext cx="7505205" cy="6213805"/>
          </a:xfrm>
          <a:prstGeom prst="rect">
            <a:avLst/>
          </a:prstGeom>
          <a:solidFill>
            <a:srgbClr val="0167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The Workgroup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90" y="1690688"/>
            <a:ext cx="4961220" cy="35439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69975" y="5318449"/>
            <a:ext cx="7203233" cy="108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Not Pictured: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Lindsay Carter, Brad Eldridge, Ron Rigney, Jarrod Stanley, Jon Wilcoxson, Thomas Witt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62743" y="587829"/>
            <a:ext cx="9198428" cy="5987142"/>
          </a:xfrm>
          <a:prstGeom prst="rect">
            <a:avLst/>
          </a:prstGeom>
          <a:solidFill>
            <a:srgbClr val="016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>
            <a:spLocks/>
          </p:cNvSpPr>
          <p:nvPr/>
        </p:nvSpPr>
        <p:spPr bwMode="auto">
          <a:xfrm>
            <a:off x="1742300" y="2107454"/>
            <a:ext cx="4236125" cy="731520"/>
          </a:xfrm>
          <a:prstGeom prst="roundRect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18288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MS PGothic" pitchFamily="34" charset="-128"/>
                <a:cs typeface="Calibri" pitchFamily="34" charset="0"/>
              </a:rPr>
              <a:t>Statewide Mobility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978424" y="2862235"/>
            <a:ext cx="4055259" cy="731520"/>
          </a:xfrm>
          <a:prstGeom prst="roundRect">
            <a:avLst/>
          </a:prstGeom>
          <a:solidFill>
            <a:srgbClr val="058A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18288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ea typeface="MS PGothic" pitchFamily="34" charset="-128"/>
                <a:cs typeface="Calibri" pitchFamily="34" charset="0"/>
              </a:rPr>
              <a:t>District </a:t>
            </a:r>
            <a:r>
              <a:rPr lang="en-US" sz="2000" b="1" dirty="0">
                <a:solidFill>
                  <a:srgbClr val="FFFFFF"/>
                </a:solidFill>
                <a:latin typeface="Arial"/>
                <a:ea typeface="MS PGothic" pitchFamily="34" charset="-128"/>
                <a:cs typeface="Calibri" pitchFamily="34" charset="0"/>
              </a:rPr>
              <a:t>Impact</a:t>
            </a:r>
          </a:p>
        </p:txBody>
      </p:sp>
      <p:sp>
        <p:nvSpPr>
          <p:cNvPr id="8" name="Bent Arrow 7"/>
          <p:cNvSpPr/>
          <p:nvPr/>
        </p:nvSpPr>
        <p:spPr bwMode="auto">
          <a:xfrm rot="5400000">
            <a:off x="6541988" y="1901798"/>
            <a:ext cx="473075" cy="1447800"/>
          </a:xfrm>
          <a:prstGeom prst="ben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2300" y="2914229"/>
            <a:ext cx="4288804" cy="16158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Focus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  <a:sym typeface="Wingdings" pitchFamily="2" charset="2"/>
              </a:rPr>
              <a:t> Address Significant Congestion and Bottlenecks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MS PGothic" pitchFamily="34" charset="-128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4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Eligible Projects</a:t>
            </a:r>
          </a:p>
          <a:p>
            <a:pPr marL="231775" indent="-117475" eaLnBrk="0" fontAlgn="base" hangingPunct="0">
              <a:spcAft>
                <a:spcPct val="0"/>
              </a:spcAft>
              <a:buFont typeface="Arial" pitchFamily="34" charset="0"/>
              <a:buChar char="-"/>
              <a:defRPr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Statewide type Projects (such as Interstates)</a:t>
            </a:r>
          </a:p>
          <a:p>
            <a:pPr marL="115888" indent="-115888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Selection based on 100% Data</a:t>
            </a:r>
          </a:p>
          <a:p>
            <a:pPr marL="115888" indent="-115888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Projects Programmed prior to Local Input Ranking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1103" y="3676229"/>
            <a:ext cx="4002579" cy="24776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Focus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  <a:sym typeface="Wingdings" pitchFamily="2" charset="2"/>
              </a:rPr>
              <a:t> Improve Connectivity within Regions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MS PGothic" pitchFamily="34" charset="-128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4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Eligible Projects</a:t>
            </a:r>
          </a:p>
          <a:p>
            <a:pPr marL="231775" indent="-117475" eaLnBrk="0" fontAlgn="base" hangingPunct="0">
              <a:spcAft>
                <a:spcPct val="0"/>
              </a:spcAft>
              <a:buFont typeface="Arial" pitchFamily="34" charset="0"/>
              <a:buChar char="-"/>
              <a:defRPr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Projects Not Selected in Statewide Mobility Category</a:t>
            </a:r>
          </a:p>
          <a:p>
            <a:pPr marL="231775" indent="-117475" eaLnBrk="0" fontAlgn="base" hangingPunct="0">
              <a:spcAft>
                <a:spcPct val="0"/>
              </a:spcAft>
              <a:buFont typeface="Arial" pitchFamily="34" charset="0"/>
              <a:buChar char="-"/>
              <a:defRPr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Regional Projects</a:t>
            </a:r>
          </a:p>
          <a:p>
            <a:pPr marL="115888" indent="-115888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Selection based on 70% Data &amp; 30% Local Input</a:t>
            </a:r>
          </a:p>
          <a:p>
            <a:pPr marL="115888" indent="-115888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Funding based on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population and Centerline w/</a:t>
            </a:r>
            <a:r>
              <a:rPr lang="en-US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i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MS PGothic" pitchFamily="34" charset="-128"/>
              </a:rPr>
              <a:t> District (12)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Tiered Prioritization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3398" y="257307"/>
            <a:ext cx="7505205" cy="6213805"/>
          </a:xfrm>
          <a:prstGeom prst="rect">
            <a:avLst/>
          </a:prstGeom>
          <a:solidFill>
            <a:srgbClr val="0167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673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Project Evaluation Criteria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104847" y="2053085"/>
            <a:ext cx="5982306" cy="2963507"/>
            <a:chOff x="3145761" y="2053085"/>
            <a:chExt cx="5982306" cy="2963507"/>
          </a:xfrm>
        </p:grpSpPr>
        <p:sp>
          <p:nvSpPr>
            <p:cNvPr id="23" name="Rectangle 22"/>
            <p:cNvSpPr/>
            <p:nvPr/>
          </p:nvSpPr>
          <p:spPr>
            <a:xfrm>
              <a:off x="3145761" y="2053085"/>
              <a:ext cx="5975343" cy="2963507"/>
            </a:xfrm>
            <a:prstGeom prst="rect">
              <a:avLst/>
            </a:prstGeom>
            <a:solidFill>
              <a:srgbClr val="0167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2724" y="2053086"/>
              <a:ext cx="5975343" cy="4743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52724" y="2536076"/>
              <a:ext cx="1495245" cy="8367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Congestion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7577" y="2536076"/>
              <a:ext cx="1495245" cy="8367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Benefit / Cost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66999" y="3372658"/>
              <a:ext cx="1495245" cy="8367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Safety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32822" y="3372658"/>
              <a:ext cx="1495245" cy="8367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Economic Development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52724" y="4209419"/>
              <a:ext cx="1495245" cy="8071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Freight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37577" y="4209420"/>
              <a:ext cx="1495245" cy="8011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Asset Management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68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3398" y="163244"/>
            <a:ext cx="7505205" cy="6213805"/>
          </a:xfrm>
          <a:prstGeom prst="rect">
            <a:avLst/>
          </a:prstGeom>
          <a:solidFill>
            <a:srgbClr val="0167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Congestion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66" y="2227438"/>
            <a:ext cx="5023668" cy="3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3398" y="163244"/>
            <a:ext cx="7505205" cy="6213805"/>
          </a:xfrm>
          <a:prstGeom prst="rect">
            <a:avLst/>
          </a:prstGeom>
          <a:solidFill>
            <a:srgbClr val="0167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Benefit / Cost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54" y="2227438"/>
            <a:ext cx="4725293" cy="35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3398" y="163244"/>
            <a:ext cx="7505205" cy="6213805"/>
          </a:xfrm>
          <a:prstGeom prst="rect">
            <a:avLst/>
          </a:prstGeom>
          <a:solidFill>
            <a:srgbClr val="0167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948" y="365125"/>
            <a:ext cx="6768935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Safety: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      Crash Characteristics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       Road Characteristics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94" y="2227438"/>
            <a:ext cx="3554212" cy="3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3398" y="163244"/>
            <a:ext cx="7505205" cy="6213805"/>
          </a:xfrm>
          <a:prstGeom prst="rect">
            <a:avLst/>
          </a:prstGeom>
          <a:solidFill>
            <a:srgbClr val="0167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6" y="501046"/>
            <a:ext cx="6768935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Economic Development: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      Economic Competitiveness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       Accessibility / Connectivity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73" y="2869795"/>
            <a:ext cx="3415414" cy="25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3398" y="163244"/>
            <a:ext cx="7505205" cy="6213805"/>
          </a:xfrm>
          <a:prstGeom prst="rect">
            <a:avLst/>
          </a:prstGeom>
          <a:solidFill>
            <a:srgbClr val="0167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6" y="501046"/>
            <a:ext cx="6768935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Freight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25" y="2778826"/>
            <a:ext cx="3528008" cy="26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Bob Yeager, John Moore, Steve Ross, Eileen Vaughan</Speakers>
    <Year xmlns="b47a5aad-adfb-4dac-9d3f-47090e67d565">2016</Year>
    <Section xmlns="b47a5aad-adfb-4dac-9d3f-47090e67d565">General</Section>
    <Day xmlns="b47a5aad-adfb-4dac-9d3f-47090e67d565">Tuesday</Day>
  </documentManagement>
</p:properties>
</file>

<file path=customXml/itemProps1.xml><?xml version="1.0" encoding="utf-8"?>
<ds:datastoreItem xmlns:ds="http://schemas.openxmlformats.org/officeDocument/2006/customXml" ds:itemID="{0C11BF25-DA17-4D32-B33A-778212E1FA3A}"/>
</file>

<file path=customXml/itemProps2.xml><?xml version="1.0" encoding="utf-8"?>
<ds:datastoreItem xmlns:ds="http://schemas.openxmlformats.org/officeDocument/2006/customXml" ds:itemID="{EB07E730-D343-4DC4-9148-96E89E063D43}"/>
</file>

<file path=customXml/itemProps3.xml><?xml version="1.0" encoding="utf-8"?>
<ds:datastoreItem xmlns:ds="http://schemas.openxmlformats.org/officeDocument/2006/customXml" ds:itemID="{0887776E-7385-4EFB-95CD-FDBCE6B2E2E5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144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Calibri Light</vt:lpstr>
      <vt:lpstr>Garamond</vt:lpstr>
      <vt:lpstr>Wingdings</vt:lpstr>
      <vt:lpstr>Office Theme</vt:lpstr>
      <vt:lpstr>Driving Transportation Projects Data Driven Project Evaluation</vt:lpstr>
      <vt:lpstr>The Workgroup</vt:lpstr>
      <vt:lpstr>Tiered Prioritization</vt:lpstr>
      <vt:lpstr>Project Evaluation Criteria</vt:lpstr>
      <vt:lpstr>Congestion</vt:lpstr>
      <vt:lpstr>Benefit / Cost</vt:lpstr>
      <vt:lpstr>Safety:       Crash Characteristics        Road Characteristics</vt:lpstr>
      <vt:lpstr>Economic Development:       Economic Competitiveness        Accessibility / Connectivity</vt:lpstr>
      <vt:lpstr>Freight</vt:lpstr>
      <vt:lpstr>Asset Management</vt:lpstr>
      <vt:lpstr>Driving Transportation Projects Data Driven Project Evaluation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Transportation Projects Data Driven Project Evaluatio</dc:title>
  <dc:creator>Vaughan, Douglas</dc:creator>
  <cp:lastModifiedBy>Moore, John W (KYTC)</cp:lastModifiedBy>
  <cp:revision>27</cp:revision>
  <dcterms:created xsi:type="dcterms:W3CDTF">2016-09-02T03:02:36Z</dcterms:created>
  <dcterms:modified xsi:type="dcterms:W3CDTF">2016-09-06T13:43:17Z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